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77" r:id="rId1"/>
  </p:sldMasterIdLst>
  <p:notesMasterIdLst>
    <p:notesMasterId r:id="rId14"/>
  </p:notesMasterIdLst>
  <p:sldIdLst>
    <p:sldId id="267" r:id="rId2"/>
    <p:sldId id="280" r:id="rId3"/>
    <p:sldId id="269" r:id="rId4"/>
    <p:sldId id="264" r:id="rId5"/>
    <p:sldId id="268" r:id="rId6"/>
    <p:sldId id="260" r:id="rId7"/>
    <p:sldId id="270" r:id="rId8"/>
    <p:sldId id="273" r:id="rId9"/>
    <p:sldId id="274" r:id="rId10"/>
    <p:sldId id="275" r:id="rId11"/>
    <p:sldId id="276" r:id="rId12"/>
    <p:sldId id="27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24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A94B0B-2F20-460E-846B-DD957D39A3AE}" type="datetimeFigureOut">
              <a:rPr lang="en-US" smtClean="0"/>
              <a:t>6/28/2018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CFC25F-11CB-4692-9A35-B01C18DA6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154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This slide and the next show how the Park District funds fit into the overall context of the Parks and Recreation budget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On the operating side, the Park District accounts for about 8% of our funding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36BBB1-EB08-4B7D-ACE7-91CEF9CF1A2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8633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It’s a different picture on the capital side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Park District funding accounts for about 48% of the Parks and Recreation capital budget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36BBB1-EB08-4B7D-ACE7-91CEF9CF1A2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5467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Park District’s 6-year financial plan is divided into four major categories of projects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n-US" dirty="0"/>
              <a:t>Fix it first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n-US" dirty="0"/>
              <a:t>Maintaining Parks and Facilities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n-US" dirty="0"/>
              <a:t>Programs for People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n-US" dirty="0"/>
              <a:t>Building for the Future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I’ll explain them in the following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36BBB1-EB08-4B7D-ACE7-91CEF9CF1A2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276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49393-1731-4CCC-ACD4-6E4332895EEA}" type="datetime1">
              <a:rPr lang="en-US" smtClean="0"/>
              <a:t>6/28/2018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270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93785-FB8C-45BD-ABED-2E4B6DD20B4E}" type="datetime1">
              <a:rPr lang="en-US" smtClean="0"/>
              <a:t>6/28/2018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130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8C873-18B5-4802-8274-A38FCFDD1A27}" type="datetime1">
              <a:rPr lang="en-US" smtClean="0"/>
              <a:t>6/28/2018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317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9FE49-1A50-410D-8383-5259278AFB16}" type="datetime1">
              <a:rPr lang="en-US" smtClean="0"/>
              <a:t>6/28/2018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611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CEB57-8C2F-4C28-97F2-EEB3EE4E11FC}" type="datetime1">
              <a:rPr lang="en-US" smtClean="0"/>
              <a:t>6/28/2018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801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08EC4-40F6-4642-B1EA-0A4BBE01C18B}" type="datetime1">
              <a:rPr lang="en-US" smtClean="0"/>
              <a:t>6/28/2018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489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E073E-5E18-4494-9953-E857DCD9C19B}" type="datetime1">
              <a:rPr lang="en-US" smtClean="0"/>
              <a:t>6/28/2018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955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8334F-805C-478C-8FBE-DA95B622E5F0}" type="datetime1">
              <a:rPr lang="en-US" smtClean="0"/>
              <a:t>6/28/2018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99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25FB7-F4A2-4B91-BBA0-76523E6FAE07}" type="datetime1">
              <a:rPr lang="en-US" smtClean="0"/>
              <a:t>6/28/2018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681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89E84-C97B-45C0-8857-0F314641F80C}" type="datetime1">
              <a:rPr lang="en-US" smtClean="0"/>
              <a:t>6/28/2018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049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BA111-482C-458D-B965-83F59886CA1B}" type="datetime1">
              <a:rPr lang="en-US" smtClean="0"/>
              <a:t>6/28/2018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262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03DAF-A1A5-4B7C-B0B6-82DAC8B3676B}" type="datetime1">
              <a:rPr lang="en-US" smtClean="0"/>
              <a:t>6/28/2018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633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tmp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524000" y="442855"/>
            <a:ext cx="9144000" cy="2387600"/>
          </a:xfrm>
        </p:spPr>
        <p:txBody>
          <a:bodyPr>
            <a:normAutofit/>
          </a:bodyPr>
          <a:lstStyle/>
          <a:p>
            <a:r>
              <a:rPr lang="en-US" sz="6600" b="1" dirty="0">
                <a:solidFill>
                  <a:srgbClr val="00B050"/>
                </a:solidFill>
              </a:rPr>
              <a:t>Seattle Park District 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524000" y="3014809"/>
            <a:ext cx="9144000" cy="1655762"/>
          </a:xfrm>
        </p:spPr>
        <p:txBody>
          <a:bodyPr/>
          <a:lstStyle/>
          <a:p>
            <a:r>
              <a:rPr lang="en-US" b="1" dirty="0">
                <a:solidFill>
                  <a:srgbClr val="00B050"/>
                </a:solidFill>
              </a:rPr>
              <a:t>Approved by Seattle Voters,  August 4, 2014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20408"/>
            <a:ext cx="12192000" cy="2039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9583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209801" y="457202"/>
            <a:ext cx="7696199" cy="761999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00B050"/>
                </a:solidFill>
              </a:rPr>
              <a:t>Financial Context: Operating Budget</a:t>
            </a:r>
          </a:p>
        </p:txBody>
      </p:sp>
      <p:graphicFrame>
        <p:nvGraphicFramePr>
          <p:cNvPr id="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6955494"/>
              </p:ext>
            </p:extLst>
          </p:nvPr>
        </p:nvGraphicFramePr>
        <p:xfrm>
          <a:off x="571500" y="1219200"/>
          <a:ext cx="10471638" cy="4577636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44560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442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713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00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Operating Budget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 2017 Adopted 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% of Total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653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General Fund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u="none" strike="noStrike" dirty="0">
                          <a:effectLst/>
                        </a:rPr>
                        <a:t>$ 103,217,174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63.1%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146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Charges for Services and Facility Fees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u="none" strike="noStrike" dirty="0">
                          <a:effectLst/>
                        </a:rPr>
                        <a:t>$ 44,360,789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27.1%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653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Other Revenue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$ 3,225,210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2.0%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653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Park District Revenue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4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u="none" strike="noStrike" dirty="0">
                          <a:effectLst/>
                        </a:rPr>
                        <a:t>$</a:t>
                      </a:r>
                      <a:r>
                        <a:rPr lang="en-US" sz="1800" u="none" strike="noStrike" baseline="0" dirty="0">
                          <a:effectLst/>
                        </a:rPr>
                        <a:t> </a:t>
                      </a:r>
                      <a:r>
                        <a:rPr lang="en-US" sz="1800" u="none" strike="noStrike" dirty="0">
                          <a:effectLst/>
                        </a:rPr>
                        <a:t>12,677,147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7.8%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4" marB="0" anchor="b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653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 Total Operating Budget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$163,480,320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100.0%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6494124"/>
            <a:ext cx="12191999" cy="363876"/>
          </a:xfrm>
          <a:prstGeom prst="rect">
            <a:avLst/>
          </a:prstGeom>
          <a:solidFill>
            <a:srgbClr val="009900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73998" y="6494124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b="1" smtClean="0">
                <a:solidFill>
                  <a:schemeClr val="tx1"/>
                </a:solidFill>
              </a:rPr>
              <a:t>10</a:t>
            </a:fld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44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022231" y="87924"/>
            <a:ext cx="7883769" cy="807605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00B050"/>
                </a:solidFill>
              </a:rPr>
              <a:t>Financial Context: Capital Budget</a:t>
            </a:r>
          </a:p>
        </p:txBody>
      </p:sp>
      <p:graphicFrame>
        <p:nvGraphicFramePr>
          <p:cNvPr id="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5971924"/>
              </p:ext>
            </p:extLst>
          </p:nvPr>
        </p:nvGraphicFramePr>
        <p:xfrm>
          <a:off x="545124" y="895529"/>
          <a:ext cx="11034346" cy="5201644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61260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980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02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01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Capital Budget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4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 2017 Adopted 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4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% of Total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4" marB="0" anchor="b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0132"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Cumulative Reserve </a:t>
                      </a:r>
                      <a:r>
                        <a:rPr kumimoji="0" lang="en-US" sz="18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Subfund</a:t>
                      </a:r>
                      <a:r>
                        <a:rPr kumimoji="0"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(REET and Unrestricted) </a:t>
                      </a:r>
                    </a:p>
                  </a:txBody>
                  <a:tcPr marL="7144" marR="7144" marT="714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$              35,842,000 </a:t>
                      </a:r>
                    </a:p>
                  </a:txBody>
                  <a:tcPr marL="7144" marR="7144" marT="714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46.2%</a:t>
                      </a:r>
                    </a:p>
                  </a:txBody>
                  <a:tcPr marL="7144" marR="7144" marT="714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9840"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2013 King County Levy </a:t>
                      </a:r>
                    </a:p>
                  </a:txBody>
                  <a:tcPr marL="7144" marR="7144" marT="7144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$                1,660,000 </a:t>
                      </a:r>
                    </a:p>
                  </a:txBody>
                  <a:tcPr marL="7144" marR="7144" marT="7144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2.1%</a:t>
                      </a:r>
                    </a:p>
                  </a:txBody>
                  <a:tcPr marL="7144" marR="7144" marT="7144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0132"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Community Development Block Grant </a:t>
                      </a:r>
                    </a:p>
                  </a:txBody>
                  <a:tcPr marL="7144" marR="7144" marT="714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$                   808,000 </a:t>
                      </a:r>
                    </a:p>
                  </a:txBody>
                  <a:tcPr marL="7144" marR="7144" marT="714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1.0%</a:t>
                      </a:r>
                    </a:p>
                  </a:txBody>
                  <a:tcPr marL="7144" marR="7144" marT="714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0132"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Central Waterfront Improvement Fund</a:t>
                      </a:r>
                    </a:p>
                  </a:txBody>
                  <a:tcPr marL="7144" marR="7144" marT="7144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$                 1,050,000 </a:t>
                      </a:r>
                    </a:p>
                  </a:txBody>
                  <a:tcPr marL="7144" marR="7144" marT="7144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1.4%</a:t>
                      </a:r>
                    </a:p>
                  </a:txBody>
                  <a:tcPr marL="7144" marR="7144" marT="7144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0132"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Alaskan Way Seawall Construction Fund</a:t>
                      </a:r>
                    </a:p>
                  </a:txBody>
                  <a:tcPr marL="7144" marR="7144" marT="714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$                 1,053,000</a:t>
                      </a:r>
                    </a:p>
                  </a:txBody>
                  <a:tcPr marL="7144" marR="7144" marT="714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1.4%</a:t>
                      </a:r>
                    </a:p>
                  </a:txBody>
                  <a:tcPr marL="7144" marR="7144" marT="714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9840"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Other Revenue </a:t>
                      </a:r>
                    </a:p>
                  </a:txBody>
                  <a:tcPr marL="7144" marR="7144" marT="7144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$                      25,000 </a:t>
                      </a:r>
                    </a:p>
                  </a:txBody>
                  <a:tcPr marL="7144" marR="7144" marT="7144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0.0%</a:t>
                      </a:r>
                    </a:p>
                  </a:txBody>
                  <a:tcPr marL="7144" marR="7144" marT="7144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9840"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Park District Revenue </a:t>
                      </a:r>
                    </a:p>
                  </a:txBody>
                  <a:tcPr marL="7144" marR="7144" marT="7144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$               37,166,703 </a:t>
                      </a:r>
                    </a:p>
                  </a:txBody>
                  <a:tcPr marL="7144" marR="7144" marT="7144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47.9%</a:t>
                      </a:r>
                    </a:p>
                  </a:txBody>
                  <a:tcPr marL="7144" marR="7144" marT="7144" marB="0" anchor="b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5733"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Total CIP </a:t>
                      </a:r>
                    </a:p>
                  </a:txBody>
                  <a:tcPr marL="7144" marR="7144" marT="7144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$              77,604,703 </a:t>
                      </a:r>
                    </a:p>
                  </a:txBody>
                  <a:tcPr marL="7144" marR="7144" marT="7144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100.0%</a:t>
                      </a:r>
                    </a:p>
                  </a:txBody>
                  <a:tcPr marL="7144" marR="7144" marT="7144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6494124"/>
            <a:ext cx="12191999" cy="363876"/>
          </a:xfrm>
          <a:prstGeom prst="rect">
            <a:avLst/>
          </a:prstGeom>
          <a:solidFill>
            <a:srgbClr val="009900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332053" y="6492875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b="1" smtClean="0">
                <a:solidFill>
                  <a:schemeClr val="tx1"/>
                </a:solidFill>
              </a:rPr>
              <a:t>11</a:t>
            </a:fld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9675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0485303"/>
              </p:ext>
            </p:extLst>
          </p:nvPr>
        </p:nvGraphicFramePr>
        <p:xfrm>
          <a:off x="2136531" y="1028700"/>
          <a:ext cx="7614137" cy="47478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41284">
                  <a:extLst>
                    <a:ext uri="{9D8B030D-6E8A-4147-A177-3AD203B41FA5}">
                      <a16:colId xmlns:a16="http://schemas.microsoft.com/office/drawing/2014/main" val="1041856460"/>
                    </a:ext>
                  </a:extLst>
                </a:gridCol>
                <a:gridCol w="3872853">
                  <a:extLst>
                    <a:ext uri="{9D8B030D-6E8A-4147-A177-3AD203B41FA5}">
                      <a16:colId xmlns:a16="http://schemas.microsoft.com/office/drawing/2014/main" val="3183947318"/>
                    </a:ext>
                  </a:extLst>
                </a:gridCol>
              </a:tblGrid>
              <a:tr h="3711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Program Category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50" marR="35250" marT="7892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2017 Adopted Budget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50" marR="35250" marT="7892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8151797"/>
                  </a:ext>
                </a:extLst>
              </a:tr>
              <a:tr h="68083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Fix</a:t>
                      </a:r>
                      <a:r>
                        <a:rPr lang="en-US" sz="1800" kern="1200" baseline="0" dirty="0">
                          <a:effectLst/>
                        </a:rPr>
                        <a:t> it First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50" marR="35250" marT="7892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$28,093,856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50" marR="35250" marT="789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3605917"/>
                  </a:ext>
                </a:extLst>
              </a:tr>
              <a:tr h="39394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Maintaining Parks and Facilities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50" marR="35250" marT="7892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$4,157,622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50" marR="35250" marT="7892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9665586"/>
                  </a:ext>
                </a:extLst>
              </a:tr>
              <a:tr h="68083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Programs for People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50" marR="35250" marT="7892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$4,485,360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50" marR="35250" marT="789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0511723"/>
                  </a:ext>
                </a:extLst>
              </a:tr>
              <a:tr h="68083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Building for the Future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50" marR="35250" marT="7892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$11,619,420</a:t>
                      </a:r>
                    </a:p>
                  </a:txBody>
                  <a:tcPr marL="35250" marR="35250" marT="7892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6138736"/>
                  </a:ext>
                </a:extLst>
              </a:tr>
              <a:tr h="68083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Debt</a:t>
                      </a:r>
                      <a:r>
                        <a:rPr lang="en-US" sz="1800" kern="1200" baseline="0" dirty="0">
                          <a:effectLst/>
                        </a:rPr>
                        <a:t> service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50" marR="35250" marT="7892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$1,487,592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50" marR="35250" marT="789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6843036"/>
                  </a:ext>
                </a:extLst>
              </a:tr>
              <a:tr h="125939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TOTAL 2017 APPROPRIATIONS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50" marR="35250" marT="7892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effectLst/>
                        </a:rPr>
                        <a:t>$49,843,850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50" marR="35250" marT="789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8481787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64978" y="167605"/>
            <a:ext cx="109288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      </a:t>
            </a:r>
            <a:r>
              <a:rPr lang="en-US" sz="4000" b="1" dirty="0">
                <a:solidFill>
                  <a:srgbClr val="00B050"/>
                </a:solidFill>
                <a:latin typeface="+mj-lt"/>
              </a:rPr>
              <a:t>2017 Park District Budget by Program Categories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494124"/>
            <a:ext cx="12191999" cy="363876"/>
          </a:xfrm>
          <a:prstGeom prst="rect">
            <a:avLst/>
          </a:prstGeom>
          <a:solidFill>
            <a:srgbClr val="009900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290108" y="6494124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b="1" smtClean="0">
                <a:solidFill>
                  <a:schemeClr val="tx1"/>
                </a:solidFill>
              </a:rPr>
              <a:t>12</a:t>
            </a:fld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991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0CB1D-F309-4869-B1A1-8E2C77E48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676" y="140677"/>
            <a:ext cx="11913578" cy="106386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>
                <a:solidFill>
                  <a:srgbClr val="00B050"/>
                </a:solidFill>
              </a:rPr>
              <a:t>Structural Challenges Facing Seattle Parks &amp; Rec in Early 2000’s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36885F-1EBC-4043-92D5-5FC9C940B6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562" y="1143000"/>
            <a:ext cx="11081238" cy="5033963"/>
          </a:xfrm>
        </p:spPr>
        <p:txBody>
          <a:bodyPr/>
          <a:lstStyle/>
          <a:p>
            <a:r>
              <a:rPr lang="en-US" dirty="0"/>
              <a:t>Extended periods of down economies decimated budgets</a:t>
            </a:r>
          </a:p>
          <a:p>
            <a:r>
              <a:rPr lang="en-US" dirty="0"/>
              <a:t>Competing needs during down cycles: police, fire, human services</a:t>
            </a:r>
          </a:p>
          <a:p>
            <a:r>
              <a:rPr lang="en-US" dirty="0"/>
              <a:t>Increasing costs combined with decreasing tax revenues and smaller budget allocation to Parks and Recreation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D0CFD2-AE8C-48A7-920C-A3FE36B54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1243C7-A77B-49A8-9901-4A33784A8668}"/>
              </a:ext>
            </a:extLst>
          </p:cNvPr>
          <p:cNvSpPr txBox="1"/>
          <p:nvPr/>
        </p:nvSpPr>
        <p:spPr>
          <a:xfrm>
            <a:off x="0" y="6494124"/>
            <a:ext cx="12191999" cy="363876"/>
          </a:xfrm>
          <a:prstGeom prst="rect">
            <a:avLst/>
          </a:prstGeom>
          <a:solidFill>
            <a:srgbClr val="009900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045AD91-2B57-44E3-BB9D-8862E8817989}"/>
              </a:ext>
            </a:extLst>
          </p:cNvPr>
          <p:cNvCxnSpPr>
            <a:cxnSpLocks/>
          </p:cNvCxnSpPr>
          <p:nvPr/>
        </p:nvCxnSpPr>
        <p:spPr>
          <a:xfrm flipV="1">
            <a:off x="1714500" y="3086100"/>
            <a:ext cx="7394331" cy="2294793"/>
          </a:xfrm>
          <a:prstGeom prst="straightConnector1">
            <a:avLst/>
          </a:prstGeom>
          <a:ln w="762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AF3CB10-351B-42A5-A74B-6813BFE56DBD}"/>
              </a:ext>
            </a:extLst>
          </p:cNvPr>
          <p:cNvCxnSpPr>
            <a:cxnSpLocks/>
          </p:cNvCxnSpPr>
          <p:nvPr/>
        </p:nvCxnSpPr>
        <p:spPr>
          <a:xfrm>
            <a:off x="1978269" y="3376246"/>
            <a:ext cx="7200900" cy="200464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71505B2-5ECD-40B4-88DD-B24CB5BD295A}"/>
              </a:ext>
            </a:extLst>
          </p:cNvPr>
          <p:cNvSpPr txBox="1"/>
          <p:nvPr/>
        </p:nvSpPr>
        <p:spPr>
          <a:xfrm>
            <a:off x="7200900" y="3754315"/>
            <a:ext cx="2936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Funding gap from extended periods of down economies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571AF4D-5CC8-4516-A3E1-6C053AA350CB}"/>
              </a:ext>
            </a:extLst>
          </p:cNvPr>
          <p:cNvSpPr txBox="1"/>
          <p:nvPr/>
        </p:nvSpPr>
        <p:spPr>
          <a:xfrm>
            <a:off x="536331" y="4818185"/>
            <a:ext cx="1740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Increasing costs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F6AAB02-A3EF-4AF7-BC80-B03356E5FC00}"/>
              </a:ext>
            </a:extLst>
          </p:cNvPr>
          <p:cNvSpPr txBox="1"/>
          <p:nvPr/>
        </p:nvSpPr>
        <p:spPr>
          <a:xfrm>
            <a:off x="5679830" y="5081954"/>
            <a:ext cx="2083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Decreasing funding</a:t>
            </a:r>
          </a:p>
        </p:txBody>
      </p:sp>
    </p:spTree>
    <p:extLst>
      <p:ext uri="{BB962C8B-B14F-4D97-AF65-F5344CB8AC3E}">
        <p14:creationId xmlns:p14="http://schemas.microsoft.com/office/powerpoint/2010/main" val="2375728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862" y="365125"/>
            <a:ext cx="10968526" cy="839421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00B050"/>
                </a:solidFill>
              </a:rPr>
              <a:t>The</a:t>
            </a:r>
            <a:r>
              <a:rPr lang="en-US" sz="4000" b="1" dirty="0">
                <a:solidFill>
                  <a:srgbClr val="00B050"/>
                </a:solidFill>
              </a:rPr>
              <a:t> Park District Imperative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8939" y="1131304"/>
            <a:ext cx="5698638" cy="536331"/>
          </a:xfrm>
        </p:spPr>
        <p:txBody>
          <a:bodyPr>
            <a:normAutofit/>
          </a:bodyPr>
          <a:lstStyle/>
          <a:p>
            <a:r>
              <a:rPr lang="en-US" sz="2800" dirty="0"/>
              <a:t>Situation: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8940" y="1667635"/>
            <a:ext cx="5698636" cy="4765309"/>
          </a:xfrm>
        </p:spPr>
        <p:txBody>
          <a:bodyPr>
            <a:normAutofit/>
          </a:bodyPr>
          <a:lstStyle/>
          <a:p>
            <a:r>
              <a:rPr lang="en-US" dirty="0"/>
              <a:t>Continuous budget cuts, every year from 2000 through 2014</a:t>
            </a:r>
          </a:p>
          <a:p>
            <a:r>
              <a:rPr lang="en-US" dirty="0"/>
              <a:t>More than $25 million in cuts during this time</a:t>
            </a:r>
          </a:p>
          <a:p>
            <a:r>
              <a:rPr lang="en-US" dirty="0"/>
              <a:t>Laid off or reduced more than 200 positions (employees) in one budget cycle 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6516" y="1667635"/>
            <a:ext cx="5669814" cy="3944076"/>
          </a:xfrm>
        </p:spPr>
        <p:txBody>
          <a:bodyPr>
            <a:normAutofit/>
          </a:bodyPr>
          <a:lstStyle/>
          <a:p>
            <a:r>
              <a:rPr lang="en-US" dirty="0"/>
              <a:t>Accumulated deferred maintenance</a:t>
            </a:r>
          </a:p>
          <a:p>
            <a:r>
              <a:rPr lang="en-US" dirty="0"/>
              <a:t>$270 million in deferred capital maintenance</a:t>
            </a:r>
          </a:p>
          <a:p>
            <a:r>
              <a:rPr lang="en-US" dirty="0"/>
              <a:t>Failing facilities: infrastructure, roofs, electrical systems, pools, etc. </a:t>
            </a:r>
          </a:p>
          <a:p>
            <a:r>
              <a:rPr lang="en-US" dirty="0"/>
              <a:t>Basic park maintenance was suffering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66950"/>
            <a:ext cx="12192000" cy="179105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332053" y="6250381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b="1" smtClean="0">
                <a:solidFill>
                  <a:schemeClr val="tx1"/>
                </a:solidFill>
              </a:rPr>
              <a:t>3</a:t>
            </a:fld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488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054" y="993530"/>
            <a:ext cx="4144900" cy="536331"/>
          </a:xfrm>
        </p:spPr>
        <p:txBody>
          <a:bodyPr>
            <a:noAutofit/>
          </a:bodyPr>
          <a:lstStyle/>
          <a:p>
            <a:r>
              <a:rPr lang="en-US" dirty="0"/>
              <a:t>Reduced hours at community centers &amp; pools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59495" y="1616838"/>
            <a:ext cx="4052458" cy="2214731"/>
          </a:xfrm>
        </p:spPr>
      </p:pic>
      <p:sp>
        <p:nvSpPr>
          <p:cNvPr id="9" name="TextBox 8"/>
          <p:cNvSpPr txBox="1"/>
          <p:nvPr/>
        </p:nvSpPr>
        <p:spPr>
          <a:xfrm>
            <a:off x="0" y="6494124"/>
            <a:ext cx="12191999" cy="363876"/>
          </a:xfrm>
          <a:prstGeom prst="rect">
            <a:avLst/>
          </a:prstGeom>
          <a:solidFill>
            <a:srgbClr val="009900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08253" y="6492875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b="1" smtClean="0">
                <a:solidFill>
                  <a:schemeClr val="tx1"/>
                </a:solidFill>
              </a:rPr>
              <a:t>4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D08578F-B2B4-4EF2-BCB1-5FF60EC41BC7}"/>
              </a:ext>
            </a:extLst>
          </p:cNvPr>
          <p:cNvSpPr txBox="1"/>
          <p:nvPr/>
        </p:nvSpPr>
        <p:spPr>
          <a:xfrm>
            <a:off x="259495" y="168052"/>
            <a:ext cx="105198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B050"/>
                </a:solidFill>
                <a:latin typeface="+mj-lt"/>
              </a:rPr>
              <a:t>The Seattle Parks Legacy Was Threatened</a:t>
            </a:r>
          </a:p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102F1AB-64B4-4A8C-B17C-F685B76FD9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2257" y="1709209"/>
            <a:ext cx="4502215" cy="3036055"/>
          </a:xfrm>
          <a:prstGeom prst="rect">
            <a:avLst/>
          </a:prstGeom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1A91B1A1-FA16-4630-BCAB-FE5A0B07A9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906037" y="835269"/>
            <a:ext cx="6998748" cy="69459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b="1" dirty="0"/>
              <a:t>Limited funding for open space acquisition &amp; developing new parks</a:t>
            </a:r>
            <a:endParaRPr lang="en-US" sz="2400" dirty="0"/>
          </a:p>
        </p:txBody>
      </p:sp>
      <p:pic>
        <p:nvPicPr>
          <p:cNvPr id="14" name="Content Placeholder 7">
            <a:extLst>
              <a:ext uri="{FF2B5EF4-FFF2-40B4-BE49-F238E27FC236}">
                <a16:creationId xmlns:a16="http://schemas.microsoft.com/office/drawing/2014/main" id="{1415A9ED-8D08-4178-B807-B7C9B5D3C6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495" y="3996209"/>
            <a:ext cx="4052459" cy="2308589"/>
          </a:xfrm>
          <a:prstGeom prst="rect">
            <a:avLst/>
          </a:prstGeom>
        </p:spPr>
      </p:pic>
      <p:pic>
        <p:nvPicPr>
          <p:cNvPr id="15" name="Picture 14" descr="Screen Clipping">
            <a:extLst>
              <a:ext uri="{FF2B5EF4-FFF2-40B4-BE49-F238E27FC236}">
                <a16:creationId xmlns:a16="http://schemas.microsoft.com/office/drawing/2014/main" id="{CA8049DA-7101-4C05-B459-D72B8408B7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4473" y="1459523"/>
            <a:ext cx="3357526" cy="503335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CE96C16-C381-40A1-A8C9-1E41A06C6E4A}"/>
              </a:ext>
            </a:extLst>
          </p:cNvPr>
          <p:cNvSpPr txBox="1"/>
          <p:nvPr/>
        </p:nvSpPr>
        <p:spPr>
          <a:xfrm>
            <a:off x="9029700" y="1529861"/>
            <a:ext cx="3226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14 land-banked sites</a:t>
            </a:r>
          </a:p>
        </p:txBody>
      </p:sp>
    </p:spTree>
    <p:extLst>
      <p:ext uri="{BB962C8B-B14F-4D97-AF65-F5344CB8AC3E}">
        <p14:creationId xmlns:p14="http://schemas.microsoft.com/office/powerpoint/2010/main" val="3937035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1"/>
            <a:ext cx="10858500" cy="1230922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00B050"/>
                </a:solidFill>
              </a:rPr>
              <a:t>What is a Park District?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8938" y="905609"/>
            <a:ext cx="5377962" cy="5952392"/>
          </a:xfrm>
        </p:spPr>
        <p:txBody>
          <a:bodyPr>
            <a:normAutofit/>
          </a:bodyPr>
          <a:lstStyle/>
          <a:p>
            <a:r>
              <a:rPr lang="en-US" dirty="0"/>
              <a:t>Also known as Metropolitan Park District</a:t>
            </a:r>
          </a:p>
          <a:p>
            <a:r>
              <a:rPr lang="en-US" dirty="0"/>
              <a:t>A funding mechanism that collects property taxes dedicated to park and recreation uses</a:t>
            </a:r>
          </a:p>
          <a:p>
            <a:r>
              <a:rPr lang="en-US" dirty="0"/>
              <a:t>Requires the authorization of the State Legislature </a:t>
            </a:r>
          </a:p>
          <a:p>
            <a:r>
              <a:rPr lang="en-US" dirty="0"/>
              <a:t>Is usually additive to General Fund support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73262" y="905609"/>
            <a:ext cx="6057900" cy="4565128"/>
          </a:xfrm>
        </p:spPr>
        <p:txBody>
          <a:bodyPr>
            <a:normAutofit/>
          </a:bodyPr>
          <a:lstStyle/>
          <a:p>
            <a:r>
              <a:rPr lang="en-US" dirty="0"/>
              <a:t>In Washington State requires a single one-time approval from voters, unlike special tax levies </a:t>
            </a:r>
          </a:p>
          <a:p>
            <a:r>
              <a:rPr lang="en-US" dirty="0"/>
              <a:t>Not as vulnerable to General Fund reductions</a:t>
            </a:r>
          </a:p>
          <a:p>
            <a:r>
              <a:rPr lang="en-US" dirty="0"/>
              <a:t>Revenues can be used to pay debt and operate: no use restrictions</a:t>
            </a:r>
          </a:p>
          <a:p>
            <a:r>
              <a:rPr lang="en-US" dirty="0"/>
              <a:t>A way to insulate the department against boom/bust cycle of General Fund reductions 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34063"/>
            <a:ext cx="12192000" cy="195712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6552" y="6492875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b="1" smtClean="0">
                <a:solidFill>
                  <a:schemeClr val="tx1"/>
                </a:solidFill>
              </a:rPr>
              <a:t>5</a:t>
            </a:fld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559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0512" y="5183272"/>
            <a:ext cx="6835556" cy="95455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rgbClr val="FFFFFE"/>
                </a:solidFill>
              </a:rPr>
              <a:t>Seattle voters Love  Their Parks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5654" y="1055077"/>
            <a:ext cx="4376372" cy="4813911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Seattle has long history of voter-approved ballot measures to support parks and recreation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We are supported by an array of partners: Seattle Parks Foundation, Woodland Park Zoo, Seattle Aquarium, Associated Recreation Council, over 300,000 volunteer hours annually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6494124"/>
            <a:ext cx="12191999" cy="363876"/>
          </a:xfrm>
          <a:prstGeom prst="rect">
            <a:avLst/>
          </a:prstGeom>
          <a:solidFill>
            <a:srgbClr val="009900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373998" y="646387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b="1" smtClean="0">
                <a:solidFill>
                  <a:schemeClr val="tx1"/>
                </a:solidFill>
              </a:rPr>
              <a:t>6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8939" y="202223"/>
            <a:ext cx="48842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  <a:latin typeface="+mj-lt"/>
              </a:rPr>
              <a:t>Civic Engagement</a:t>
            </a:r>
            <a:endParaRPr lang="en-US" sz="4000" dirty="0">
              <a:latin typeface="+mj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A57B876-3A84-4B1B-B84E-01F3F7E213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532" y="1055077"/>
            <a:ext cx="6782176" cy="4099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121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5824" y="804520"/>
            <a:ext cx="4592574" cy="104923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b="1" dirty="0">
                <a:solidFill>
                  <a:srgbClr val="00B050"/>
                </a:solidFill>
              </a:rPr>
              <a:t>What Changed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434" y="804520"/>
            <a:ext cx="3866172" cy="3866172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99538" y="1266092"/>
            <a:ext cx="6435970" cy="4273062"/>
          </a:xfrm>
        </p:spPr>
        <p:txBody>
          <a:bodyPr vert="horz" lIns="91440" tIns="45720" rIns="91440" bIns="45720" rtlCol="0" anchor="t">
            <a:noAutofit/>
          </a:bodyPr>
          <a:lstStyle/>
          <a:p>
            <a:pPr lvl="1" indent="-228600">
              <a:buFont typeface="Arial" panose="020B0604020202020204" pitchFamily="34" charset="0"/>
              <a:buChar char="•"/>
            </a:pPr>
            <a:endParaRPr lang="en-US" sz="2600" dirty="0"/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2600" dirty="0"/>
              <a:t>The time was right after years of cuts  </a:t>
            </a:r>
          </a:p>
          <a:p>
            <a:pPr lvl="1" indent="-228600">
              <a:buFont typeface="Arial" panose="020B0604020202020204" pitchFamily="34" charset="0"/>
              <a:buChar char="•"/>
            </a:pPr>
            <a:endParaRPr lang="en-US" sz="2600" dirty="0"/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2600" dirty="0"/>
              <a:t>Seattle Park Foundation laid groundwork and had organizational capacity to campaign </a:t>
            </a:r>
          </a:p>
          <a:p>
            <a:pPr marL="228600" lvl="1"/>
            <a:endParaRPr lang="en-US" sz="1200" dirty="0"/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2600" dirty="0"/>
              <a:t>Newly elected Mayor</a:t>
            </a:r>
          </a:p>
          <a:p>
            <a:pPr marL="228600" lvl="1"/>
            <a:endParaRPr lang="en-US" sz="1200" dirty="0"/>
          </a:p>
          <a:p>
            <a:pPr marL="228600" lvl="1"/>
            <a:endParaRPr lang="en-US" sz="1200" dirty="0"/>
          </a:p>
          <a:p>
            <a:pPr lvl="1" indent="-228600"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2785"/>
            <a:ext cx="12192000" cy="166521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366798" y="6339572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b="1" smtClean="0">
                <a:solidFill>
                  <a:schemeClr val="tx1"/>
                </a:solidFill>
              </a:rPr>
              <a:t>7</a:t>
            </a:fld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475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4590"/>
          </a:xfrm>
        </p:spPr>
        <p:txBody>
          <a:bodyPr/>
          <a:lstStyle/>
          <a:p>
            <a:r>
              <a:rPr lang="en-US" dirty="0"/>
              <a:t>          </a:t>
            </a:r>
            <a:r>
              <a:rPr lang="en-US" sz="4000" b="1" dirty="0">
                <a:solidFill>
                  <a:srgbClr val="00B050"/>
                </a:solidFill>
              </a:rPr>
              <a:t>Upside                                  Downside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0292" y="1239717"/>
            <a:ext cx="5439508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Required a one-time vote </a:t>
            </a:r>
          </a:p>
          <a:p>
            <a:r>
              <a:rPr lang="en-US" dirty="0"/>
              <a:t>Provided taxing authority up </a:t>
            </a:r>
            <a:r>
              <a:rPr lang="en-US"/>
              <a:t>to 75 </a:t>
            </a:r>
            <a:r>
              <a:rPr lang="en-US" dirty="0"/>
              <a:t>cents of assessed value (started </a:t>
            </a:r>
            <a:r>
              <a:rPr lang="en-US"/>
              <a:t>at 29 cents/$1,000 A.V</a:t>
            </a:r>
            <a:r>
              <a:rPr lang="en-US" dirty="0"/>
              <a:t>.)</a:t>
            </a:r>
          </a:p>
          <a:p>
            <a:r>
              <a:rPr lang="en-US" dirty="0"/>
              <a:t>Dedicated fund source for parks</a:t>
            </a:r>
          </a:p>
          <a:p>
            <a:r>
              <a:rPr lang="en-US" dirty="0"/>
              <a:t>Stabilized the department budget </a:t>
            </a:r>
          </a:p>
          <a:p>
            <a:r>
              <a:rPr lang="en-US" dirty="0"/>
              <a:t>Additional funding supports M&amp;O and Capital</a:t>
            </a:r>
          </a:p>
          <a:p>
            <a:r>
              <a:rPr lang="en-US" dirty="0"/>
              <a:t>Addressed $270M in deferred maintenance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1239716"/>
            <a:ext cx="5852746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general public was accustomed to time-limited levies - Park District was a new concept</a:t>
            </a:r>
          </a:p>
          <a:p>
            <a:r>
              <a:rPr lang="en-US" dirty="0"/>
              <a:t>Distrust of elected leaders </a:t>
            </a:r>
          </a:p>
          <a:p>
            <a:r>
              <a:rPr lang="en-US" dirty="0"/>
              <a:t>Blank check </a:t>
            </a:r>
          </a:p>
          <a:p>
            <a:r>
              <a:rPr lang="en-US" dirty="0"/>
              <a:t>Perceived lack of accountability </a:t>
            </a:r>
          </a:p>
          <a:p>
            <a:r>
              <a:rPr lang="en-US" dirty="0"/>
              <a:t>Perceived track record of poor maintenance, based on levies that paid for new stuff but did not include M&amp;O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494124"/>
            <a:ext cx="12191999" cy="363876"/>
          </a:xfrm>
          <a:prstGeom prst="rect">
            <a:avLst/>
          </a:prstGeom>
          <a:solidFill>
            <a:srgbClr val="009900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382387" y="6465644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b="1" smtClean="0">
                <a:solidFill>
                  <a:schemeClr val="tx1"/>
                </a:solidFill>
              </a:rPr>
              <a:t>8</a:t>
            </a:fld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8824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592" y="1"/>
            <a:ext cx="10659208" cy="1690688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00B050"/>
                </a:solidFill>
              </a:rPr>
              <a:t>Steps Taken to Address Concerns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45223"/>
            <a:ext cx="5181600" cy="4831740"/>
          </a:xfrm>
        </p:spPr>
        <p:txBody>
          <a:bodyPr/>
          <a:lstStyle/>
          <a:p>
            <a:r>
              <a:rPr lang="en-US" dirty="0"/>
              <a:t>Department completed an 18-month Strategic Plan process to determine needs</a:t>
            </a:r>
          </a:p>
          <a:p>
            <a:r>
              <a:rPr lang="en-US" dirty="0"/>
              <a:t>Established the first 6-year spending plan </a:t>
            </a:r>
          </a:p>
          <a:p>
            <a:r>
              <a:rPr lang="en-US" dirty="0"/>
              <a:t>Established a Community Oversight Committee </a:t>
            </a:r>
          </a:p>
          <a:p>
            <a:r>
              <a:rPr lang="en-US" dirty="0"/>
              <a:t>Ensured current level of General Fund support plus inflation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9800" y="1345223"/>
            <a:ext cx="5334000" cy="4831740"/>
          </a:xfrm>
        </p:spPr>
        <p:txBody>
          <a:bodyPr/>
          <a:lstStyle/>
          <a:p>
            <a:r>
              <a:rPr lang="en-US" dirty="0"/>
              <a:t>Developed an Interlocal Agreement</a:t>
            </a:r>
          </a:p>
          <a:p>
            <a:r>
              <a:rPr lang="en-US" dirty="0"/>
              <a:t>All funds go to Seattle Parks and Recreation</a:t>
            </a:r>
          </a:p>
          <a:p>
            <a:r>
              <a:rPr lang="en-US" dirty="0"/>
              <a:t>The City Council serves as the Governing Board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6502916"/>
            <a:ext cx="12191999" cy="363876"/>
          </a:xfrm>
          <a:prstGeom prst="rect">
            <a:avLst/>
          </a:prstGeom>
          <a:solidFill>
            <a:srgbClr val="009900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365609" y="6492875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b="1" smtClean="0">
                <a:solidFill>
                  <a:schemeClr val="tx1"/>
                </a:solidFill>
              </a:rPr>
              <a:t>9</a:t>
            </a:fld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1671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15825</TotalTime>
  <Words>780</Words>
  <Application>Microsoft Office PowerPoint</Application>
  <PresentationFormat>Widescreen</PresentationFormat>
  <Paragraphs>153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Courier New</vt:lpstr>
      <vt:lpstr>Times New Roman</vt:lpstr>
      <vt:lpstr>Office Theme</vt:lpstr>
      <vt:lpstr>Seattle Park District </vt:lpstr>
      <vt:lpstr>Structural Challenges Facing Seattle Parks &amp; Rec in Early 2000’s</vt:lpstr>
      <vt:lpstr>The Park District Imperative </vt:lpstr>
      <vt:lpstr>PowerPoint Presentation</vt:lpstr>
      <vt:lpstr>What is a Park District? </vt:lpstr>
      <vt:lpstr>Seattle voters Love  Their Parks </vt:lpstr>
      <vt:lpstr>What Changed </vt:lpstr>
      <vt:lpstr>          Upside                                  Downside</vt:lpstr>
      <vt:lpstr>Steps Taken to Address Concerns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Seattle Parks Legacy</dc:title>
  <dc:creator>Williams, Christopher</dc:creator>
  <cp:lastModifiedBy>Williams, Christopher</cp:lastModifiedBy>
  <cp:revision>55</cp:revision>
  <dcterms:created xsi:type="dcterms:W3CDTF">2017-07-05T15:51:36Z</dcterms:created>
  <dcterms:modified xsi:type="dcterms:W3CDTF">2018-06-28T13:59:15Z</dcterms:modified>
</cp:coreProperties>
</file>